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2"/>
  </p:notesMasterIdLst>
  <p:sldIdLst>
    <p:sldId id="258" r:id="rId2"/>
    <p:sldId id="257" r:id="rId3"/>
    <p:sldId id="260" r:id="rId4"/>
    <p:sldId id="262" r:id="rId5"/>
    <p:sldId id="264" r:id="rId6"/>
    <p:sldId id="265" r:id="rId7"/>
    <p:sldId id="261" r:id="rId8"/>
    <p:sldId id="263" r:id="rId9"/>
    <p:sldId id="266" r:id="rId10"/>
    <p:sldId id="267" r:id="rId11"/>
    <p:sldId id="268" r:id="rId12"/>
    <p:sldId id="259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7"/>
    <p:restoredTop sz="94616"/>
  </p:normalViewPr>
  <p:slideViewPr>
    <p:cSldViewPr snapToGrid="0">
      <p:cViewPr varScale="1">
        <p:scale>
          <a:sx n="122" d="100"/>
          <a:sy n="122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1CAE2-AD82-6245-B791-CA5D03653829}" type="datetimeFigureOut">
              <a:rPr lang="en-US" smtClean="0"/>
              <a:t>1/19/26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AE43A-ED57-CC4D-BFF2-2E2158F22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7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2946-C33F-4D4F-8EAB-E85B11B28A69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07DE5-7120-E649-BD55-DA79F02F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73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2946-C33F-4D4F-8EAB-E85B11B28A69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07DE5-7120-E649-BD55-DA79F02F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9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2946-C33F-4D4F-8EAB-E85B11B28A69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07DE5-7120-E649-BD55-DA79F02F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85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586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2946-C33F-4D4F-8EAB-E85B11B28A69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07DE5-7120-E649-BD55-DA79F02F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5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2946-C33F-4D4F-8EAB-E85B11B28A69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07DE5-7120-E649-BD55-DA79F02F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5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2946-C33F-4D4F-8EAB-E85B11B28A69}" type="datetimeFigureOut">
              <a:rPr lang="en-US" smtClean="0"/>
              <a:t>1/19/26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07DE5-7120-E649-BD55-DA79F02F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2946-C33F-4D4F-8EAB-E85B11B28A69}" type="datetimeFigureOut">
              <a:rPr lang="en-US" smtClean="0"/>
              <a:t>1/19/26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07DE5-7120-E649-BD55-DA79F02F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7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2946-C33F-4D4F-8EAB-E85B11B28A69}" type="datetimeFigureOut">
              <a:rPr lang="en-US" smtClean="0"/>
              <a:t>1/19/26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07DE5-7120-E649-BD55-DA79F02F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5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2946-C33F-4D4F-8EAB-E85B11B28A69}" type="datetimeFigureOut">
              <a:rPr lang="en-US" smtClean="0"/>
              <a:t>1/19/26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07DE5-7120-E649-BD55-DA79F02F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7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2946-C33F-4D4F-8EAB-E85B11B28A69}" type="datetimeFigureOut">
              <a:rPr lang="en-US" smtClean="0"/>
              <a:t>1/19/26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07DE5-7120-E649-BD55-DA79F02F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77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2946-C33F-4D4F-8EAB-E85B11B28A69}" type="datetimeFigureOut">
              <a:rPr lang="en-US" smtClean="0"/>
              <a:t>1/19/26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07DE5-7120-E649-BD55-DA79F02F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48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BE52946-C33F-4D4F-8EAB-E85B11B28A69}" type="datetimeFigureOut">
              <a:rPr lang="en-US" smtClean="0"/>
              <a:t>1/19/26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6007DE5-7120-E649-BD55-DA79F02F7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968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ru" dirty="0"/>
              <a:t>Операционные системы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ru" dirty="0"/>
              <a:t>Лекция 16. Виртуализация и контейнеризация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CABA-B20C-F423-FBB3-5720DD373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6841A-D129-A409-0D97-F95B2A1C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E1262-752F-6E57-9A2F-C6F49826D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7" y="421689"/>
            <a:ext cx="11803117" cy="605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41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800" y="812801"/>
            <a:ext cx="10777728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20"/>
              </a:lnSpc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Что такое виртуализация?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812800" y="1666181"/>
            <a:ext cx="10566400" cy="639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20"/>
              </a:lnSpc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Виртуализация — технология, которая позволяет запускать несколько виртуальных машин (ВМ) на одном физическом сервере, каждая с собственной операционной системой и приложениями.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219200" y="2610942"/>
            <a:ext cx="10160000" cy="1539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Полная абстракция аппаратного обеспечения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Каждая ВМ независима и изолирована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Используется гипервизор для управления ресурсами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800" y="812801"/>
            <a:ext cx="10777728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20"/>
              </a:lnSpc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Архитектура гипервизора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812800" y="1666181"/>
            <a:ext cx="10566400" cy="639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20"/>
              </a:lnSpc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Гипервизор — это программное обеспечение, которое управляет виртуальными машинами и распределяет физические ресурсы между ними.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812800" y="2509342"/>
            <a:ext cx="1077772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20"/>
              </a:lnSpc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Основные функции: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219200" y="3032522"/>
            <a:ext cx="10160000" cy="1539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Распределение ЦПУ, памяти, диска между ВМ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Изоляция ВМ друг от друга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Управление сетевыми интерфейсами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800" y="812801"/>
            <a:ext cx="10777728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20"/>
              </a:lnSpc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Гипервизоры типа 1 (Bare-metal)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812800" y="1666181"/>
            <a:ext cx="1077772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20"/>
              </a:lnSpc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Запускаются непосредственно на аппаратном обеспечении без хост-ОС.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219200" y="2189362"/>
            <a:ext cx="10160000" cy="1539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Примеры:</a:t>
            </a: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VMware ESXi, Hyper-V, KVM, Xen, Proxmox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Преимущества:</a:t>
            </a: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высокая производительность, прямой контроль ресурсов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Применение:</a:t>
            </a: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центры обработки данных, облачные платформы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800" y="812801"/>
            <a:ext cx="10777728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20"/>
              </a:lnSpc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Гипервизоры типа 2 (Hosted)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812800" y="1666181"/>
            <a:ext cx="1077772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20"/>
              </a:lnSpc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Запускаются поверх хост-операционной системы как приложение.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219200" y="2189362"/>
            <a:ext cx="10160000" cy="1539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Примеры:</a:t>
            </a: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VirtualBox, VMware Workstation Pro, Parallels Desktop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Преимущества:</a:t>
            </a: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простота установки, совместимость с ОС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Применение:</a:t>
            </a: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рабочие станции, разработка, тестирование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800" y="1666181"/>
            <a:ext cx="10566400" cy="2037060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812800" y="4008040"/>
            <a:ext cx="10566400" cy="2037160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12800" y="812801"/>
            <a:ext cx="10777728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20"/>
              </a:lnSpc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Механизмы виртуализации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1117600" y="1970980"/>
            <a:ext cx="10155936" cy="426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60"/>
              </a:lnSpc>
            </a:pPr>
            <a:r>
              <a:rPr lang="en-US" sz="2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Полная виртуализация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1117600" y="2499221"/>
            <a:ext cx="10155936" cy="270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8"/>
              </a:lnSpc>
            </a:pPr>
            <a:r>
              <a:rPr lang="en-US" sz="15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ВМ не знает о виртуализации, использует эмуляцию устройств (пример: KVM)</a:t>
            </a:r>
            <a:endParaRPr lang="en-US" sz="1520" dirty="0"/>
          </a:p>
        </p:txBody>
      </p:sp>
      <p:sp>
        <p:nvSpPr>
          <p:cNvPr id="7" name="Text 5"/>
          <p:cNvSpPr/>
          <p:nvPr/>
        </p:nvSpPr>
        <p:spPr>
          <a:xfrm>
            <a:off x="1117600" y="4312840"/>
            <a:ext cx="10155936" cy="426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60"/>
              </a:lnSpc>
            </a:pPr>
            <a:r>
              <a:rPr lang="en-US" sz="28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Паравиртуализация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1117600" y="4841081"/>
            <a:ext cx="10155936" cy="270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8"/>
              </a:lnSpc>
            </a:pPr>
            <a:r>
              <a:rPr lang="en-US" sz="15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 адаптирована для работы с гипервизором, улучшена производительность (пример: Xen)</a:t>
            </a:r>
            <a:endParaRPr lang="en-US" sz="152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800" y="812801"/>
            <a:ext cx="10777728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20"/>
              </a:lnSpc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Что такое контейнеризация?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812800" y="1666181"/>
            <a:ext cx="10566400" cy="639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20"/>
              </a:lnSpc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Контейнеризация — технология упаковки приложения со всеми его зависимостями в изолированный контейнер, использующий ядро хост-ОС.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219200" y="2610942"/>
            <a:ext cx="10160000" cy="1539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Легковесная альтернатива виртуализации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Контейнеры разделяют ядро ОС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Быстрый старт и низкое потребление ресурсов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800" y="1666181"/>
            <a:ext cx="10566400" cy="2037060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812800" y="4008040"/>
            <a:ext cx="10566400" cy="2037160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12800" y="812801"/>
            <a:ext cx="10777728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20"/>
              </a:lnSpc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Механизмы контейнеризации в Linux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1117600" y="1970980"/>
            <a:ext cx="10155936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80"/>
              </a:lnSpc>
            </a:pPr>
            <a:r>
              <a:rPr lang="en-US" sz="24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Namespaces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117600" y="2438301"/>
            <a:ext cx="10155936" cy="270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8"/>
              </a:lnSpc>
            </a:pPr>
            <a:r>
              <a:rPr lang="en-US" sz="15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Изоляция ресурсов: PID, mount, network, user, IPC, UTS</a:t>
            </a:r>
            <a:endParaRPr lang="en-US" sz="1520" dirty="0"/>
          </a:p>
        </p:txBody>
      </p:sp>
      <p:sp>
        <p:nvSpPr>
          <p:cNvPr id="7" name="Text 5"/>
          <p:cNvSpPr/>
          <p:nvPr/>
        </p:nvSpPr>
        <p:spPr>
          <a:xfrm>
            <a:off x="1117600" y="4312840"/>
            <a:ext cx="10155936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80"/>
              </a:lnSpc>
            </a:pPr>
            <a:r>
              <a:rPr lang="en-US" sz="24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Cgroups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117600" y="4780161"/>
            <a:ext cx="10155936" cy="270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8"/>
              </a:lnSpc>
            </a:pPr>
            <a:r>
              <a:rPr lang="en-US" sz="15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Ограничение ресурсов: ЦПУ, память, диск I/O, пропускная способность</a:t>
            </a:r>
            <a:endParaRPr lang="en-US" sz="152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800" y="1564580"/>
            <a:ext cx="10566400" cy="1306512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812800" y="3074293"/>
            <a:ext cx="10566400" cy="1306512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12800" y="812801"/>
            <a:ext cx="10777728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20"/>
              </a:lnSpc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Технологии контейнеризации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1117600" y="1869380"/>
            <a:ext cx="10155936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80"/>
              </a:lnSpc>
            </a:pPr>
            <a:r>
              <a:rPr lang="en-US" sz="24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Docker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117600" y="2296021"/>
            <a:ext cx="10155936" cy="270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8"/>
              </a:lnSpc>
            </a:pPr>
            <a:r>
              <a:rPr lang="en-US" sz="15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Легкий, ориентирован на приложения, простой API, большая экосистема</a:t>
            </a:r>
            <a:endParaRPr lang="en-US" sz="1520" dirty="0"/>
          </a:p>
        </p:txBody>
      </p:sp>
      <p:sp>
        <p:nvSpPr>
          <p:cNvPr id="7" name="Text 5"/>
          <p:cNvSpPr/>
          <p:nvPr/>
        </p:nvSpPr>
        <p:spPr>
          <a:xfrm>
            <a:off x="1117600" y="3379093"/>
            <a:ext cx="10155936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80"/>
              </a:lnSpc>
            </a:pPr>
            <a:r>
              <a:rPr lang="en-US" sz="24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LXC/LXD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117600" y="3805733"/>
            <a:ext cx="10155936" cy="270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8"/>
              </a:lnSpc>
            </a:pPr>
            <a:r>
              <a:rPr lang="en-US" sz="15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Системные контейнеры, похожи на ВМ, детальный контроль, сложнее в управлении</a:t>
            </a:r>
            <a:endParaRPr lang="en-US" sz="152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800" y="812801"/>
            <a:ext cx="10777728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20"/>
              </a:lnSpc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Ключевые отличия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219200" y="1666180"/>
            <a:ext cx="10160000" cy="210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Уровень изоляции:</a:t>
            </a: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ВМ — полная, контейнеры — на уровне ОС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Размер:</a:t>
            </a: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ВМ больше (ОС внутри), контейнеры меньше (только приложение)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Скорость старта:</a:t>
            </a: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ВМ — минуты, контейнеры — миллисекунды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Производительность:</a:t>
            </a: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Контейнеры имеют меньше оверхеда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01BD-C500-E531-6B77-F3887101F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Преимущества виртуализации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EAF7B-0454-EE19-70CF-BBDE564A7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9366"/>
            <a:ext cx="10515600" cy="5341434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fkGroteskNeue"/>
              </a:rPr>
              <a:t>Изоляция сервисов: сбой одной виртуальной машины не приводит к сбою других виртуальных машин 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fkGroteskNeue"/>
              </a:rPr>
              <a:t>Модель «частичных отказов» как в </a:t>
            </a:r>
            <a:r>
              <a:rPr lang="ru-RU" sz="1600" b="0" i="0" dirty="0" err="1">
                <a:effectLst/>
                <a:latin typeface="fkGroteskNeue"/>
              </a:rPr>
              <a:t>мультикомпьютерах</a:t>
            </a:r>
            <a:r>
              <a:rPr lang="ru-RU" sz="1600" b="0" i="0" dirty="0">
                <a:effectLst/>
                <a:latin typeface="fkGroteskNeue"/>
              </a:rPr>
              <a:t>, но дешевле и проще в обслуживании (меньше затрат и проще администрирование) 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fkGroteskNeue"/>
              </a:rPr>
              <a:t>Возможность запускать несколько разных операционных систем на одном физическом оборудовании 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fkGroteskNeue"/>
              </a:rPr>
              <a:t>Повышение безопасности за счет изоляции («песочница»): компрометация одного сервера/ВМ снижает риск доступа к данным других служб (например, почте) 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fkGroteskNeue"/>
              </a:rPr>
              <a:t>Меньше кода в привилегированном режиме: вместо «большой ОС» в максимальных привилегиях работает гипервизор, у которого существенно меньше строк кода и потенциальных ошибок 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fkGroteskNeue"/>
              </a:rPr>
              <a:t>Снижение числа физических серверов: экономия на оборудовании, энергопотреблении и месте в стойках/дата-центре 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fkGroteskNeue"/>
              </a:rPr>
              <a:t>Ускорение внедрения идей и развертывания: приложение может «забрать с собой» окружение (ОС, библиотеки, конфиги), что упрощает переносимость 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fkGroteskNeue"/>
              </a:rPr>
              <a:t>Проще контрольные точки (</a:t>
            </a:r>
            <a:r>
              <a:rPr lang="en-US" sz="1600" b="0" i="0" dirty="0">
                <a:effectLst/>
                <a:latin typeface="fkGroteskNeue"/>
              </a:rPr>
              <a:t>checkpoint) </a:t>
            </a:r>
            <a:r>
              <a:rPr lang="ru-RU" sz="1600" b="0" i="0" dirty="0">
                <a:effectLst/>
                <a:latin typeface="fkGroteskNeue"/>
              </a:rPr>
              <a:t>и миграция ВМ между серверами (в т.ч. для балансировки нагрузки), чем миграция процессов на обычной ОС 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fkGroteskNeue"/>
              </a:rPr>
              <a:t>Поддержка устаревших приложений/ОС: можно запускать неподдерживаемые системы и приложения одновременно с современными на том же железе 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fkGroteskNeue"/>
              </a:rPr>
              <a:t>Удобство разработки и тестирования: на одном компьютере можно параллельно держать много ВМ с разными ОС, без покупки множества отдельных машин и без перезагрузок (в отличие от </a:t>
            </a:r>
            <a:r>
              <a:rPr lang="ru-RU" sz="1600" b="0" i="0" dirty="0" err="1">
                <a:effectLst/>
                <a:latin typeface="fkGroteskNeue"/>
              </a:rPr>
              <a:t>мультизагрузки</a:t>
            </a:r>
            <a:r>
              <a:rPr lang="ru-RU" sz="1600" b="0" i="0" dirty="0">
                <a:effectLst/>
                <a:latin typeface="fkGroteskNeue"/>
              </a:rPr>
              <a:t>) 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fkGroteskNeue"/>
              </a:rPr>
              <a:t>Основа облака: изоляция виртуализацией позволяет провайдерам безопасно разделять одну физическую машину между разными клиентами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dirty="0">
                <a:latin typeface="fkGroteskNeue"/>
              </a:rPr>
              <a:t>Контроль разделения ресурсов между ВМ (кому сколько выделяем)</a:t>
            </a:r>
            <a:endParaRPr lang="ru-RU" sz="1600" b="0" i="0" dirty="0">
              <a:effectLst/>
              <a:latin typeface="fkGroteskNeue"/>
            </a:endParaRPr>
          </a:p>
        </p:txBody>
      </p:sp>
    </p:spTree>
    <p:extLst>
      <p:ext uri="{BB962C8B-B14F-4D97-AF65-F5344CB8AC3E}">
        <p14:creationId xmlns:p14="http://schemas.microsoft.com/office/powerpoint/2010/main" val="3154493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800" y="812801"/>
            <a:ext cx="10777728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20"/>
              </a:lnSpc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Преимущества виртуализации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219200" y="1666180"/>
            <a:ext cx="10160000" cy="2666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Полная изоляция: одна ВМ не влияет на другие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Гибкость ОС: разные ОС на одном сервере (Linux, Windows, BSD)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Безопасность: сильная развязка между системами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Совместимость: работает с легаси-приложениями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Миграция: живая миграция ВМ без простоя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800" y="812801"/>
            <a:ext cx="10777728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20"/>
              </a:lnSpc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Недостатки виртуализации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219200" y="1666180"/>
            <a:ext cx="10160000" cy="2666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Высокое потребление ресурсов (ОС × N ВМ)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Медленный старт приложений (минуты)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Оверхед гипервизора на производительность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Сложность управления множеством ВМ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Лицензирование ОС для каждой ВМ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800" y="812801"/>
            <a:ext cx="10777728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20"/>
              </a:lnSpc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Преимущества контейнеризации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219200" y="1666180"/>
            <a:ext cx="10160000" cy="2666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Легковесность: минимальный оверхед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Быстрый старт: миллисекунды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Портативность: работает везде, где есть Docker/LXC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Эффективность: плотное размещение приложений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DevOps: perfect для CI/CD pipelines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800" y="812801"/>
            <a:ext cx="10777728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20"/>
              </a:lnSpc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Недостатки контейнеризации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219200" y="1666180"/>
            <a:ext cx="10160000" cy="2666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Слабее изоляция: разделяют ядро ОС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Привязка к Linux: основной хост-ОС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Сложность безопасности: уязвимость ядра влияет на все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难 для статефул приложений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Требует обучения инструментам (Docker, Kubernetes)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800" y="812801"/>
            <a:ext cx="10777728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20"/>
              </a:lnSpc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Когда использовать виртуализацию?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219200" y="1666180"/>
            <a:ext cx="10160000" cy="2666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Нужны разные ОС на одном сервере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Требуется максимальная изоляция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Приложения неготовы к контейнеризации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Важна совместимость с легаси-системами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Высокие требования к безопасности и compliance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800" y="812801"/>
            <a:ext cx="10777728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20"/>
              </a:lnSpc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Когда использовать контейнеры?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219200" y="1666180"/>
            <a:ext cx="10160000" cy="2666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Разработка микросервисной архитектуры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Нужна быстрая масштабируемость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Важна портативность приложений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Используется CI/CD и автоматизация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Максимальная плотность размещения приложений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800" y="812801"/>
            <a:ext cx="10777728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20"/>
              </a:lnSpc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Комбинированный подход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812800" y="1666181"/>
            <a:ext cx="1077772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20"/>
              </a:lnSpc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 современной инфраструктуре часто используются оба подхода вместе: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219200" y="2290961"/>
            <a:ext cx="10160000" cy="210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Виртуализация для базовой инфраструктуры (ВМ как хосты)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Контейнеры внутри ВМ для приложений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Гибридность: Kubernetes может работать на ВМ и bare-metal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Пример: Proxmox с Docker/LXC контейнерами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800" y="1564580"/>
            <a:ext cx="5130800" cy="2424112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6248400" y="1564580"/>
            <a:ext cx="5130800" cy="2424112"/>
          </a:xfrm>
          <a:prstGeom prst="rect">
            <a:avLst/>
          </a:prstGeom>
          <a:solidFill>
            <a:srgbClr val="1E293B"/>
          </a:solidFill>
          <a:ln/>
          <a:effectLst>
            <a:outerShdw blurRad="152400" dist="762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12800" y="812801"/>
            <a:ext cx="10777728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20"/>
              </a:lnSpc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Сравнение ресурсов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1117600" y="1869380"/>
            <a:ext cx="4611624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80"/>
              </a:lnSpc>
            </a:pPr>
            <a:r>
              <a:rPr lang="en-US" sz="24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Виртуальная машина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422400" y="2336701"/>
            <a:ext cx="4216400" cy="1347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189" indent="-457189">
              <a:lnSpc>
                <a:spcPts val="2736"/>
              </a:lnSpc>
              <a:buSzPct val="100000"/>
              <a:buChar char="•"/>
            </a:pPr>
            <a:r>
              <a:rPr lang="en-US" sz="15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RAM: 512 МБ – 2 ГБ+ (ОС)</a:t>
            </a:r>
            <a:endParaRPr lang="en-US" sz="1520" dirty="0"/>
          </a:p>
          <a:p>
            <a:pPr marL="457189" indent="-457189">
              <a:lnSpc>
                <a:spcPts val="2736"/>
              </a:lnSpc>
              <a:buSzPct val="100000"/>
              <a:buChar char="•"/>
            </a:pPr>
            <a:r>
              <a:rPr lang="en-US" sz="15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Диск: 5–20 ГБ+ (ОС)</a:t>
            </a:r>
            <a:endParaRPr lang="en-US" sz="1520" dirty="0"/>
          </a:p>
          <a:p>
            <a:pPr marL="457189" indent="-457189">
              <a:lnSpc>
                <a:spcPts val="2736"/>
              </a:lnSpc>
              <a:buSzPct val="100000"/>
              <a:buChar char="•"/>
            </a:pPr>
            <a:r>
              <a:rPr lang="en-US" sz="15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Старт: 1–3 минуты</a:t>
            </a:r>
            <a:endParaRPr lang="en-US" sz="1520" dirty="0"/>
          </a:p>
        </p:txBody>
      </p:sp>
      <p:sp>
        <p:nvSpPr>
          <p:cNvPr id="7" name="Text 5"/>
          <p:cNvSpPr/>
          <p:nvPr/>
        </p:nvSpPr>
        <p:spPr>
          <a:xfrm>
            <a:off x="6553200" y="1869380"/>
            <a:ext cx="4611624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80"/>
              </a:lnSpc>
            </a:pPr>
            <a:r>
              <a:rPr lang="en-US" sz="24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Контейнер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6858000" y="2336701"/>
            <a:ext cx="4216400" cy="1347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189" indent="-457189">
              <a:lnSpc>
                <a:spcPts val="2736"/>
              </a:lnSpc>
              <a:buSzPct val="100000"/>
              <a:buChar char="•"/>
            </a:pPr>
            <a:r>
              <a:rPr lang="en-US" sz="15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RAM: 50–500 МБ</a:t>
            </a:r>
            <a:endParaRPr lang="en-US" sz="1520" dirty="0"/>
          </a:p>
          <a:p>
            <a:pPr marL="457189" indent="-457189">
              <a:lnSpc>
                <a:spcPts val="2736"/>
              </a:lnSpc>
              <a:buSzPct val="100000"/>
              <a:buChar char="•"/>
            </a:pPr>
            <a:r>
              <a:rPr lang="en-US" sz="15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Диск: 10–500 МБ</a:t>
            </a:r>
            <a:endParaRPr lang="en-US" sz="1520" dirty="0"/>
          </a:p>
          <a:p>
            <a:pPr marL="457189" indent="-457189">
              <a:lnSpc>
                <a:spcPts val="2736"/>
              </a:lnSpc>
              <a:buSzPct val="100000"/>
              <a:buChar char="•"/>
            </a:pPr>
            <a:r>
              <a:rPr lang="en-US" sz="1520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Старт: 100 мс – 1 с</a:t>
            </a:r>
            <a:endParaRPr lang="en-US" sz="152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800" y="812801"/>
            <a:ext cx="10777728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20"/>
              </a:lnSpc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Примеры применения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812800" y="1666181"/>
            <a:ext cx="1077772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20"/>
              </a:lnSpc>
            </a:pPr>
            <a:r>
              <a:rPr lang="en-US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Виртуализация: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219200" y="1986161"/>
            <a:ext cx="10160000" cy="97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Облачные платформы (AWS EC2, Google Cloud, Yandex Cloud)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Серверные фермы и ЦОД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812800" y="3266282"/>
            <a:ext cx="1077772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20"/>
              </a:lnSpc>
            </a:pPr>
            <a:r>
              <a:rPr lang="en-US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Контейнеризация: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219200" y="3586261"/>
            <a:ext cx="10160000" cy="97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DevOps и CI/CD (GitHub Actions, GitLab CI)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Микросервисы (Netflix, Uber, Spotify)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800" y="812801"/>
            <a:ext cx="10777728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20"/>
              </a:lnSpc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Тренды развития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219200" y="1666180"/>
            <a:ext cx="10160000" cy="2666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unikernels: ультралегкие ОС для контейнеров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Kubernetes: оркестрация контейнеров на производстве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Serverless: полная абстракция инфраструктуры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Edge Computing: контейнеры на IoT и периферии</a:t>
            </a:r>
            <a:endParaRPr lang="en-US" dirty="0"/>
          </a:p>
          <a:p>
            <a:pPr marL="457189" indent="-457189">
              <a:lnSpc>
                <a:spcPts val="3240"/>
              </a:lnSpc>
              <a:buSzPct val="100000"/>
              <a:buChar char="•"/>
            </a:pP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Конвергенция: виртуализация и контейнеры вместе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AF98D-7F52-7571-2CC5-69D9BAE00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r>
              <a:rPr lang="ru-RU" dirty="0"/>
              <a:t>нужно различать полную систему виртуализации и виртуализацию на уровне процесса</a:t>
            </a:r>
          </a:p>
          <a:p>
            <a:r>
              <a:rPr lang="ru-RU" dirty="0"/>
              <a:t>К широко известным примерам можно отнести уровень совместимости </a:t>
            </a:r>
            <a:r>
              <a:rPr lang="en-US" dirty="0"/>
              <a:t>WINE, </a:t>
            </a:r>
            <a:r>
              <a:rPr lang="ru-RU" dirty="0"/>
              <a:t>который позволяет приложениям </a:t>
            </a:r>
            <a:r>
              <a:rPr lang="en-US" dirty="0"/>
              <a:t>Windows </a:t>
            </a:r>
            <a:r>
              <a:rPr lang="ru-RU" dirty="0"/>
              <a:t>запускаться на </a:t>
            </a:r>
            <a:r>
              <a:rPr lang="en-US" dirty="0"/>
              <a:t>POSIX-</a:t>
            </a:r>
            <a:r>
              <a:rPr lang="ru-RU" dirty="0"/>
              <a:t>совместимых системах, таких как </a:t>
            </a:r>
            <a:r>
              <a:rPr lang="en-US" dirty="0"/>
              <a:t>Linux, BSD </a:t>
            </a:r>
            <a:r>
              <a:rPr lang="ru-RU" dirty="0"/>
              <a:t>и </a:t>
            </a:r>
            <a:r>
              <a:rPr lang="en-US" dirty="0"/>
              <a:t>OS X</a:t>
            </a:r>
            <a:endParaRPr lang="ru-RU" dirty="0"/>
          </a:p>
        </p:txBody>
      </p:sp>
      <p:pic>
        <p:nvPicPr>
          <p:cNvPr id="2050" name="Picture 2" descr="Wine — запуск приложений Windows в Linux">
            <a:extLst>
              <a:ext uri="{FF2B5EF4-FFF2-40B4-BE49-F238E27FC236}">
                <a16:creationId xmlns:a16="http://schemas.microsoft.com/office/drawing/2014/main" id="{8D481A5A-5622-4D15-CD8F-8A4F557FB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58" y="2685197"/>
            <a:ext cx="3196373" cy="363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743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800" y="812801"/>
            <a:ext cx="10777728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320"/>
              </a:lnSpc>
            </a:pPr>
            <a:r>
              <a:rPr lang="en-US" sz="36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Итоги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812800" y="1666181"/>
            <a:ext cx="1077772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20"/>
              </a:lnSpc>
            </a:pPr>
            <a:r>
              <a:rPr lang="en-US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Виртуализация:</a:t>
            </a: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полная изоляция, гибкость, большой оверхед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812800" y="1986162"/>
            <a:ext cx="1077772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20"/>
              </a:lnSpc>
            </a:pPr>
            <a:r>
              <a:rPr lang="en-US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Контейнеризация:</a:t>
            </a: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легковесность, скорость, менее изолированы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812800" y="2306142"/>
            <a:ext cx="1077772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20"/>
              </a:lnSpc>
            </a:pPr>
            <a:r>
              <a:rPr lang="en-US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Выбор:</a:t>
            </a:r>
            <a:r>
              <a:rPr lang="en-US" dirty="0">
                <a:solidFill>
                  <a:srgbClr val="CBD5E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зависит от требований проекта и инфраструктуры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88480-E03D-5A28-828B-8A04D7F1E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23EA2-F248-B813-E23C-57E2E80DE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602"/>
            <a:ext cx="12267728" cy="60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24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CEE75-1117-8790-E4B0-E52FC30E9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13600-71BA-E9FC-ECC2-776C1D269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D8279-E4A5-A172-EFB9-0CADBF542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3" y="471452"/>
            <a:ext cx="11834648" cy="58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5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D2E6-FF3E-AB8D-F109-27F5E820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A0C7D-69BD-D72D-5F94-C1C512D41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68A2F-2574-B0EC-FCB2-49D4778B8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8892"/>
            <a:ext cx="11918731" cy="635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30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3F5810-41AA-0F6D-4BA6-5828604E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0" y="42417"/>
            <a:ext cx="10571356" cy="679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65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133138-F2AD-270E-EAD5-D75388B68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37" y="20897"/>
            <a:ext cx="9969926" cy="68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18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5F04F-06B4-4BF6-135B-B04C30DE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B977A-882C-CE93-BA91-F8BB21178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BB21D-9349-302F-9733-4F979BE2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8" y="486008"/>
            <a:ext cx="11682230" cy="586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26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</TotalTime>
  <Words>1032</Words>
  <Application>Microsoft Macintosh PowerPoint</Application>
  <PresentationFormat>Widescreen</PresentationFormat>
  <Paragraphs>151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fkGroteskNeue</vt:lpstr>
      <vt:lpstr>Office Theme</vt:lpstr>
      <vt:lpstr>Операционные системы</vt:lpstr>
      <vt:lpstr>Преимущества виртуализации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artem danilov</dc:creator>
  <cp:lastModifiedBy>artem danilov</cp:lastModifiedBy>
  <cp:revision>4</cp:revision>
  <dcterms:created xsi:type="dcterms:W3CDTF">2026-01-19T01:56:40Z</dcterms:created>
  <dcterms:modified xsi:type="dcterms:W3CDTF">2026-01-19T14:15:49Z</dcterms:modified>
</cp:coreProperties>
</file>